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9" r:id="rId4"/>
    <p:sldId id="261" r:id="rId5"/>
    <p:sldId id="262" r:id="rId6"/>
    <p:sldId id="263" r:id="rId7"/>
    <p:sldId id="265" r:id="rId8"/>
    <p:sldId id="266" r:id="rId9"/>
    <p:sldId id="264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E3156-C9E1-4E51-9E80-6D13AD73532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0E5D1-D999-46FB-857B-80AD0718D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344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E3156-C9E1-4E51-9E80-6D13AD73532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0E5D1-D999-46FB-857B-80AD0718D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377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E3156-C9E1-4E51-9E80-6D13AD73532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0E5D1-D999-46FB-857B-80AD0718D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656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E3156-C9E1-4E51-9E80-6D13AD73532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0E5D1-D999-46FB-857B-80AD0718D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236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E3156-C9E1-4E51-9E80-6D13AD73532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0E5D1-D999-46FB-857B-80AD0718D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630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E3156-C9E1-4E51-9E80-6D13AD73532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0E5D1-D999-46FB-857B-80AD0718D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411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E3156-C9E1-4E51-9E80-6D13AD73532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0E5D1-D999-46FB-857B-80AD0718D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767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E3156-C9E1-4E51-9E80-6D13AD73532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0E5D1-D999-46FB-857B-80AD0718D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219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E3156-C9E1-4E51-9E80-6D13AD73532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0E5D1-D999-46FB-857B-80AD0718D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117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E3156-C9E1-4E51-9E80-6D13AD73532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0E5D1-D999-46FB-857B-80AD0718D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720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E3156-C9E1-4E51-9E80-6D13AD73532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0E5D1-D999-46FB-857B-80AD0718D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595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E3156-C9E1-4E51-9E80-6D13AD73532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0E5D1-D999-46FB-857B-80AD0718D2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854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7920880" cy="21602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Развитие функциональной грамотности на уроках биологии с учетом требований новых ФГОС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4725144"/>
            <a:ext cx="4320480" cy="1752600"/>
          </a:xfrm>
        </p:spPr>
        <p:txBody>
          <a:bodyPr>
            <a:normAutofit/>
          </a:bodyPr>
          <a:lstStyle/>
          <a:p>
            <a:pPr algn="r"/>
            <a:r>
              <a:rPr lang="ru-RU" sz="1600" dirty="0" smtClean="0">
                <a:solidFill>
                  <a:schemeClr val="tx1"/>
                </a:solidFill>
                <a:cs typeface="Aharoni" panose="02010803020104030203" pitchFamily="2" charset="-79"/>
              </a:rPr>
              <a:t>Подготовил: учитель биологии МБОУ 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cs typeface="Aharoni" panose="02010803020104030203" pitchFamily="2" charset="-79"/>
              </a:rPr>
              <a:t>МБОУ «</a:t>
            </a:r>
            <a:r>
              <a:rPr lang="ru-RU" sz="1600" dirty="0" err="1" smtClean="0">
                <a:solidFill>
                  <a:schemeClr val="tx1"/>
                </a:solidFill>
                <a:cs typeface="Aharoni" panose="02010803020104030203" pitchFamily="2" charset="-79"/>
              </a:rPr>
              <a:t>Кадуйская</a:t>
            </a:r>
            <a:r>
              <a:rPr lang="ru-RU" sz="1600" dirty="0" smtClean="0">
                <a:solidFill>
                  <a:schemeClr val="tx1"/>
                </a:solidFill>
                <a:cs typeface="Aharoni" panose="02010803020104030203" pitchFamily="2" charset="-79"/>
              </a:rPr>
              <a:t> средняя школа №</a:t>
            </a:r>
            <a:r>
              <a:rPr lang="ru-RU" sz="1600" dirty="0" smtClean="0">
                <a:solidFill>
                  <a:schemeClr val="tx1"/>
                </a:solidFill>
                <a:cs typeface="Aharoni" panose="02010803020104030203" pitchFamily="2" charset="-79"/>
              </a:rPr>
              <a:t>1 имени В.В. Судакова»</a:t>
            </a:r>
            <a:endParaRPr lang="ru-RU" sz="1600" dirty="0" smtClean="0">
              <a:solidFill>
                <a:schemeClr val="tx1"/>
              </a:solidFill>
              <a:cs typeface="Aharoni" panose="02010803020104030203" pitchFamily="2" charset="-79"/>
            </a:endParaRPr>
          </a:p>
          <a:p>
            <a:pPr algn="r"/>
            <a:r>
              <a:rPr lang="ru-RU" sz="1600" dirty="0" smtClean="0">
                <a:solidFill>
                  <a:schemeClr val="tx1"/>
                </a:solidFill>
                <a:cs typeface="Aharoni" panose="02010803020104030203" pitchFamily="2" charset="-79"/>
              </a:rPr>
              <a:t>Колесников Алексей Сергеевич</a:t>
            </a:r>
            <a:endParaRPr lang="ru-RU" sz="1600" dirty="0">
              <a:solidFill>
                <a:schemeClr val="tx1"/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0332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568863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Мы привыкли, что вода испаряется с поверхности водоёмов. Но оказывается, что испарять воду могут и растения. Увидеть это можно в следующем опыте. Возьмём три прозрачных пробирки и нальём в них одинаковое количество воды. В одну из этих пробирок поставим ветку с листьями. В две пробирки нальём растительного масла по одной ложке на поверхность воды. На пробирку с растением наденем прозрачный полиэтиленовый пакет и плотно закрепим его на пробирке. Поставим пробирки на неделю на подоконник. Через неделю можно увидеть, что уровень воды в пробирке, где находилась ветка с листьями, значительно понизился, тогда как в другой пробирке с маслом на поверхности уровень воды практически не изменился. В первой пробирке вода также испарялась, но с поверхности, так как там не было масла. </a:t>
            </a:r>
          </a:p>
          <a:p>
            <a:pPr marL="0" indent="0">
              <a:buNone/>
            </a:pPr>
            <a:r>
              <a:rPr lang="ru-RU" b="1" dirty="0" smtClean="0"/>
              <a:t>Вопрос: 1.</a:t>
            </a:r>
            <a:r>
              <a:rPr lang="ru-RU" dirty="0" smtClean="0"/>
              <a:t> Зачем мы налили на поверхность воды в две пробирки растительное масло? </a:t>
            </a:r>
          </a:p>
          <a:p>
            <a:pPr marL="0" indent="0">
              <a:buNone/>
            </a:pPr>
            <a:r>
              <a:rPr lang="ru-RU" b="1" dirty="0" smtClean="0"/>
              <a:t>Вопрос: 2. </a:t>
            </a:r>
            <a:r>
              <a:rPr lang="ru-RU" dirty="0" smtClean="0"/>
              <a:t>Вы знаете, что любой опыт состоит из экспериментальной и контрольной группы. </a:t>
            </a:r>
          </a:p>
          <a:p>
            <a:pPr marL="0" indent="0">
              <a:buNone/>
            </a:pPr>
            <a:r>
              <a:rPr lang="ru-RU" b="1" dirty="0" smtClean="0"/>
              <a:t>Вопрос 3.</a:t>
            </a:r>
            <a:r>
              <a:rPr lang="ru-RU" dirty="0" smtClean="0"/>
              <a:t> В какой пробирке представлен контрольный уровень жидкости? Что демонстрирует уровень воды в первой пробирке? </a:t>
            </a:r>
          </a:p>
          <a:p>
            <a:pPr marL="0" indent="0">
              <a:buNone/>
            </a:pPr>
            <a:r>
              <a:rPr lang="ru-RU" dirty="0" smtClean="0"/>
              <a:t>Объясните, почему вы так решили.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477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Использование различных заданий на уроках возможно при индивидуальных и групповых методах работы. Их можно использовать при изучении нового материала и в качестве домашней работы. Самое главное, чтобы ученик пытался сам найти решение в данной ситуации, мог высказать предположение о происходящем процессе и сделать выводы. Предложенные для учащихся задания способствуют развитию таких компетентностей, как информационная, коммуникативная, бытовая, познавательная. Задания ориентированы на активизацию учебной работы школьников, формирование у них организованности, способности самостоятельно учиться, находить и использовать нужную информацию, работать в группах, парах, индивидуально, находить решения в нестандартных ситуациях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639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59766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 smtClean="0"/>
              <a:t>1.Задания, направленные на формирование понимания изучаемого материала.</a:t>
            </a:r>
          </a:p>
          <a:p>
            <a:pPr marL="0" indent="0">
              <a:buNone/>
            </a:pPr>
            <a:r>
              <a:rPr lang="ru-RU" sz="1600" b="1" dirty="0" smtClean="0"/>
              <a:t>Учащимся предлагается выбрать одну из предложенных карточек </a:t>
            </a:r>
          </a:p>
          <a:p>
            <a:pPr marL="0" indent="0">
              <a:buNone/>
            </a:pPr>
            <a:r>
              <a:rPr lang="ru-RU" sz="1600" b="1" dirty="0" smtClean="0"/>
              <a:t>Примеры заданий: </a:t>
            </a:r>
          </a:p>
          <a:p>
            <a:pPr marL="0" indent="0">
              <a:buNone/>
            </a:pPr>
            <a:r>
              <a:rPr lang="ru-RU" sz="1600" b="1" dirty="0" smtClean="0"/>
              <a:t>7 класс.</a:t>
            </a:r>
          </a:p>
          <a:p>
            <a:pPr marL="0" indent="0">
              <a:buNone/>
            </a:pPr>
            <a:r>
              <a:rPr lang="ru-RU" sz="1600" dirty="0" smtClean="0"/>
              <a:t>Немецкий ученый </a:t>
            </a:r>
            <a:r>
              <a:rPr lang="ru-RU" sz="1600" dirty="0" err="1" smtClean="0"/>
              <a:t>Келлер</a:t>
            </a:r>
            <a:r>
              <a:rPr lang="ru-RU" sz="1600" dirty="0" smtClean="0"/>
              <a:t> в 1897г. записал в своем дневнике: «Дом, в котором я жил, стоял на берегу. С каждым ударом волны моя комната озарялась столь ярким светом, что я ясно мог различить отдельные предметы…». Объясните, с чем это связано свечение воды в теплых морях?</a:t>
            </a:r>
          </a:p>
          <a:p>
            <a:pPr marL="0" indent="0">
              <a:buNone/>
            </a:pPr>
            <a:r>
              <a:rPr lang="ru-RU" sz="1600" b="1" dirty="0" smtClean="0"/>
              <a:t>Ответ: простейшие – ночесветка. (светящиеся морские простейшие)</a:t>
            </a:r>
          </a:p>
          <a:p>
            <a:pPr marL="0" indent="0">
              <a:buNone/>
            </a:pPr>
            <a:r>
              <a:rPr lang="ru-RU" sz="1600" dirty="0" smtClean="0"/>
              <a:t>Более двух с половиной веков назад из Швейцарии в Голландию приехал молодой человек. Он только что завершил университетское образование в области естествознания. Нуждаясь в деньгах, он решил наняться в гувернеры к одному графу. Эта работа оставляла ему время для проведения собственных исследований. Звали молодого человека </a:t>
            </a:r>
            <a:r>
              <a:rPr lang="ru-RU" sz="1600" dirty="0" err="1" smtClean="0"/>
              <a:t>Абраам</a:t>
            </a:r>
            <a:r>
              <a:rPr lang="ru-RU" sz="1600" dirty="0" smtClean="0"/>
              <a:t> </a:t>
            </a:r>
            <a:r>
              <a:rPr lang="ru-RU" sz="1600" dirty="0" err="1" smtClean="0"/>
              <a:t>Трамбле</a:t>
            </a:r>
            <a:r>
              <a:rPr lang="ru-RU" sz="1600" dirty="0" smtClean="0"/>
              <a:t>. Его имя вскоре стало известно всей просвещенной Европе. А прославился он, изучая то, что было в прямом смысле слова у всех под ногами, — весьма простые организмы, водившиеся в лужах и канавах. Одно из этих живых существ, которых он тщательно рассматривал в капельках зачерпнутой из канавы воды, </a:t>
            </a:r>
            <a:r>
              <a:rPr lang="ru-RU" sz="1600" dirty="0" err="1" smtClean="0"/>
              <a:t>Трамбле</a:t>
            </a:r>
            <a:r>
              <a:rPr lang="ru-RU" sz="1600" dirty="0" smtClean="0"/>
              <a:t> принял за растение. О ком или о чём идёт речь?</a:t>
            </a:r>
          </a:p>
          <a:p>
            <a:pPr marL="0" indent="0">
              <a:buNone/>
            </a:pPr>
            <a:r>
              <a:rPr lang="ru-RU" sz="1600" b="1" dirty="0" smtClean="0"/>
              <a:t>Ответ: о гидре.</a:t>
            </a:r>
          </a:p>
          <a:p>
            <a:pPr marL="0" indent="0">
              <a:buNone/>
            </a:pPr>
            <a:r>
              <a:rPr lang="ru-RU" sz="1600" dirty="0" smtClean="0"/>
              <a:t> Можно попросить ученика прокомментировать выполнение этого или любого другого задания. Работа с карточками помогает формировать понимание изучаемого материала, формирует </a:t>
            </a:r>
            <a:r>
              <a:rPr lang="ru-RU" sz="1600" dirty="0" err="1" smtClean="0"/>
              <a:t>общеучебные</a:t>
            </a:r>
            <a:r>
              <a:rPr lang="ru-RU" sz="1600" dirty="0" smtClean="0"/>
              <a:t> умения, а значит и грамотность. 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84369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cs typeface="Aharoni" panose="02010803020104030203" pitchFamily="2" charset="-79"/>
              </a:rPr>
              <a:t>6 класс</a:t>
            </a:r>
          </a:p>
          <a:p>
            <a:pPr marL="0" indent="0" algn="just">
              <a:buNone/>
            </a:pPr>
            <a:r>
              <a:rPr lang="ru-RU" dirty="0" smtClean="0"/>
              <a:t>Представьте себе, что вы стоите у озера. В воде никаких растений не видно. Но вода озера зеленоватая. Недаром называют это озеро Зелёным. Возьмёшь воду пригоршней, а она совсем прозрачная. Только глубокой воде придают зелёный цвет миллиарды растений- невидимок. Они такие маленькие, что их можно рассмотреть только в микроскоп.</a:t>
            </a:r>
          </a:p>
          <a:p>
            <a:pPr marL="0" indent="0" algn="just">
              <a:buNone/>
            </a:pPr>
            <a:r>
              <a:rPr lang="ru-RU" dirty="0" smtClean="0"/>
              <a:t>О каких растениях – невидимках идёт речь?</a:t>
            </a:r>
          </a:p>
          <a:p>
            <a:pPr marL="0" indent="0" algn="just">
              <a:buNone/>
            </a:pPr>
            <a:r>
              <a:rPr lang="ru-RU" b="1" dirty="0" smtClean="0"/>
              <a:t>Ответ: одноклеточные зелёные водоросли</a:t>
            </a:r>
          </a:p>
          <a:p>
            <a:pPr marL="0" indent="0" algn="just">
              <a:buNone/>
            </a:pPr>
            <a:r>
              <a:rPr lang="ru-RU" dirty="0" smtClean="0"/>
              <a:t>Он разрушает древесину деревьев, наносит большой вред лесному хозяйству. Имеет форму копыта и появляется на коре дерева через несколько лет после заражения. Споры созревают на нижней стороне плодового тела гриба и проникают в другие деревья через раны, потом прорастают по всей древесине в грибницу, разрушая ее и делая трухлявой. Срок жизни дерева сильно сокращается</a:t>
            </a:r>
          </a:p>
          <a:p>
            <a:pPr marL="0" indent="0" algn="just">
              <a:buNone/>
            </a:pPr>
            <a:r>
              <a:rPr lang="ru-RU" b="1" dirty="0" smtClean="0"/>
              <a:t>Ответ: трутовик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365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6886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/>
              <a:t>5 класс</a:t>
            </a:r>
          </a:p>
          <a:p>
            <a:pPr marL="0" indent="0">
              <a:buNone/>
            </a:pPr>
            <a:r>
              <a:rPr lang="ru-RU" sz="2000" dirty="0" smtClean="0"/>
              <a:t>Существует легенда:</a:t>
            </a:r>
          </a:p>
          <a:p>
            <a:pPr marL="0" indent="0">
              <a:buNone/>
            </a:pPr>
            <a:r>
              <a:rPr lang="ru-RU" sz="2000" dirty="0" smtClean="0"/>
              <a:t>В ночь накануне праздника Ивана Купалы необходимо пойти в лес, найти место, где растут папоротники, очертить вокруг себя круг и ждать. Ровно в полночь на нем распустится цветок. Тому, кто успеет его сорвать, он покажет, где находятся сокровища. Как вы считаете, права ли легенда?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При ответе можно попросить ученика прокомментировать выполнение этого или любого другого задания. Работа с карточками помогает формировать понимание изучаемого материала, формирует </a:t>
            </a:r>
            <a:r>
              <a:rPr lang="ru-RU" sz="2000" dirty="0" err="1" smtClean="0"/>
              <a:t>общеучебные</a:t>
            </a:r>
            <a:r>
              <a:rPr lang="ru-RU" sz="2000" dirty="0" smtClean="0"/>
              <a:t> умения, а значит и грамотность. 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721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/>
              <a:t>2.Практические задания - постановка эксперимента.</a:t>
            </a:r>
          </a:p>
          <a:p>
            <a:pPr marL="0" indent="0">
              <a:buNone/>
            </a:pPr>
            <a:r>
              <a:rPr lang="ru-RU" sz="2000" b="1" dirty="0" smtClean="0"/>
              <a:t>Эксперимент  «Условие прорастания семян»</a:t>
            </a:r>
          </a:p>
          <a:p>
            <a:pPr marL="0" indent="0">
              <a:buNone/>
            </a:pPr>
            <a:r>
              <a:rPr lang="ru-RU" sz="2000" dirty="0" smtClean="0"/>
              <a:t>Взяли три стакана. В один насыпали сухих семян, а в другой столько же семян того же растения смоченных в воде и третьем стаканчике семена просто залили водой. Поставили в одинаковые условия, с одинаковой температурой и оставил до следующего дня. </a:t>
            </a:r>
          </a:p>
          <a:p>
            <a:pPr marL="0" indent="0">
              <a:buNone/>
            </a:pPr>
            <a:r>
              <a:rPr lang="ru-RU" sz="2000" dirty="0"/>
              <a:t>С</a:t>
            </a:r>
            <a:r>
              <a:rPr lang="ru-RU" sz="2000" dirty="0" smtClean="0"/>
              <a:t>делайте записи, в которых отразите цель опыта, материалы и оборудование для его проведения, методику постановки, наблюдения за ходом опыта, учет результатов. Запишите предположительные выводы и сравните их с полученными по окончании опыта, сформулированными в классе. Запишите верные выводы. Попробуйте провести подобный опыт. Какие знания вам пригодились при выполнении данного задания.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9748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b="1" dirty="0" smtClean="0"/>
              <a:t>3.Задания, направленные на развитие внимания.</a:t>
            </a:r>
          </a:p>
          <a:p>
            <a:pPr marL="0" indent="0">
              <a:buNone/>
            </a:pPr>
            <a:r>
              <a:rPr lang="ru-RU" sz="2200" dirty="0" smtClean="0"/>
              <a:t> Например:</a:t>
            </a:r>
          </a:p>
          <a:p>
            <a:pPr marL="0" indent="0">
              <a:buNone/>
            </a:pPr>
            <a:r>
              <a:rPr lang="ru-RU" sz="2200" dirty="0" smtClean="0"/>
              <a:t> Перепишите предложения, вставив, пропущенные   слова (используйте слова – подсказки, приведенные в скобках). Вставленные слова подчеркните.</a:t>
            </a:r>
          </a:p>
          <a:p>
            <a:pPr marL="0" indent="0">
              <a:buNone/>
            </a:pPr>
            <a:r>
              <a:rPr lang="ru-RU" sz="2200" dirty="0" smtClean="0"/>
              <a:t>Фотосинтез протекает в </a:t>
            </a:r>
            <a:r>
              <a:rPr lang="ru-RU" sz="2200" b="1" dirty="0" smtClean="0"/>
              <a:t>(хлоропластах, митохондриях)</a:t>
            </a:r>
            <a:r>
              <a:rPr lang="ru-RU" sz="2200" dirty="0" smtClean="0"/>
              <a:t>. При этом углекислый газ </a:t>
            </a:r>
            <a:r>
              <a:rPr lang="ru-RU" sz="2200" b="1" dirty="0" smtClean="0"/>
              <a:t>(поглощается, выделяется), </a:t>
            </a:r>
            <a:r>
              <a:rPr lang="ru-RU" sz="2200" dirty="0" smtClean="0"/>
              <a:t>кислород </a:t>
            </a:r>
            <a:r>
              <a:rPr lang="ru-RU" sz="2200" b="1" dirty="0" smtClean="0"/>
              <a:t>(поглощается, выделяется)</a:t>
            </a:r>
            <a:r>
              <a:rPr lang="ru-RU" sz="2200" dirty="0" smtClean="0"/>
              <a:t>, а органические вещества </a:t>
            </a:r>
            <a:r>
              <a:rPr lang="ru-RU" sz="2200" b="1" dirty="0" smtClean="0"/>
              <a:t>(расходуются, накапливаются) </a:t>
            </a:r>
            <a:r>
              <a:rPr lang="ru-RU" sz="2200" dirty="0" smtClean="0"/>
              <a:t>и масса растения </a:t>
            </a:r>
            <a:r>
              <a:rPr lang="ru-RU" sz="2200" b="1" dirty="0" smtClean="0"/>
              <a:t>(увеличивается, уменьшается). </a:t>
            </a:r>
            <a:r>
              <a:rPr lang="ru-RU" sz="2200" dirty="0" smtClean="0"/>
              <a:t>При фотосинтезе растение </a:t>
            </a:r>
            <a:r>
              <a:rPr lang="ru-RU" sz="2200" b="1" dirty="0" smtClean="0"/>
              <a:t>(накапливает, расходует</a:t>
            </a:r>
            <a:r>
              <a:rPr lang="ru-RU" sz="2200" dirty="0" smtClean="0"/>
              <a:t>) энергию, необходимую для его жизнедеятельности.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152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976664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4500" b="1" dirty="0" smtClean="0"/>
              <a:t>4.Задания, направленные на умение формулировать выводы, доказательства.</a:t>
            </a:r>
          </a:p>
          <a:p>
            <a:pPr marL="0" indent="0">
              <a:buNone/>
            </a:pPr>
            <a:r>
              <a:rPr lang="ru-RU" sz="4500" dirty="0" smtClean="0"/>
              <a:t>Например:</a:t>
            </a:r>
          </a:p>
          <a:p>
            <a:pPr marL="0" indent="0">
              <a:buNone/>
            </a:pPr>
            <a:r>
              <a:rPr lang="ru-RU" sz="4500" b="1" dirty="0" smtClean="0"/>
              <a:t>Задание на формирование умения - построение логических рассуждений, умозаключений</a:t>
            </a:r>
          </a:p>
          <a:p>
            <a:pPr marL="0" indent="0">
              <a:buNone/>
            </a:pPr>
            <a:r>
              <a:rPr lang="ru-RU" sz="4500" b="1" dirty="0" smtClean="0"/>
              <a:t>1.</a:t>
            </a:r>
            <a:r>
              <a:rPr lang="ru-RU" sz="4500" dirty="0" smtClean="0"/>
              <a:t>Для поимки своей добычи хищным птицам приходится изрядно потрудиться. Однажды было подсчитано, что примерно из 3 тысяч атак, предпринятых разными хищными птицами, закончились удачно только 200 атак. Пернатые хищники поймали добычу (мелких птиц) и смогли подкрепиться. Некоторые хищные птицы могут вообще не есть в течение пяти недель из-за отсутствия пищи. Вопрос: Чем могут отличаться от других те животные, которых удаётся поймать хищным птицам? </a:t>
            </a:r>
          </a:p>
          <a:p>
            <a:endParaRPr lang="ru-RU" sz="4500" dirty="0" smtClean="0"/>
          </a:p>
          <a:p>
            <a:pPr marL="0" indent="0">
              <a:buNone/>
            </a:pPr>
            <a:r>
              <a:rPr lang="ru-RU" sz="4500" b="1" dirty="0" smtClean="0"/>
              <a:t>2.</a:t>
            </a:r>
            <a:r>
              <a:rPr lang="ru-RU" sz="4500" dirty="0" smtClean="0"/>
              <a:t>У органов растения идет спор. Стебель говорит: «Я такой важный, такой крепкий, удерживаю такую большую тяжесть и выношу листья, цветки, плоды к свету, к теплу, к солнцу». Лист утверждает: «А мы тоже бываем очень большими. Например, у монстеры только листовая пластинка достигает более метра длиной. Кроме того, я синтезирую органические вещества для всех органов, да и другие роли выполняю». «А мы, - говорит корень, - даже у маленьких растений бываем очень большими. Вон у свеклы, где тебя , стебель, и не сыщешь, я достигаю двух метров в длину и «хожу под воду». «Нет ничего лучше и полезнее меня, - говорит цветок, - ведь только из меня образуется плод, а он так нужен всем!». А плод говорит: «А я…, а я…». Словом тоже стал утверждать свое превосходство. Вопрос: А как вы думаете: кто из них для растений самый главный? Ответ обязательно обоснуйте.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698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3</a:t>
            </a:r>
            <a:r>
              <a:rPr lang="ru-RU" dirty="0" smtClean="0"/>
              <a:t>.Будьте судьей в споре: </a:t>
            </a:r>
          </a:p>
          <a:p>
            <a:pPr marL="0" indent="0">
              <a:buNone/>
            </a:pPr>
            <a:r>
              <a:rPr lang="ru-RU" dirty="0" smtClean="0"/>
              <a:t>1 ученик: «Раковина является хорошим защитным приспособлением для моллюска, а поэтому, несмотря на древность своего происхождения, они являются одним из самых многочисленных типов беспозвоночных животных». </a:t>
            </a:r>
          </a:p>
          <a:p>
            <a:pPr marL="0" indent="0">
              <a:buNone/>
            </a:pPr>
            <a:r>
              <a:rPr lang="ru-RU" dirty="0" smtClean="0"/>
              <a:t>2 ученик: «Несмотря на наличие раковин, как защитных приспособлений, численность моллюсков в водоемах заметно снижается. 19 видов этих животных занесены в «Красную книгу». </a:t>
            </a:r>
          </a:p>
          <a:p>
            <a:pPr marL="0" indent="0">
              <a:buNone/>
            </a:pPr>
            <a:r>
              <a:rPr lang="ru-RU" dirty="0" smtClean="0"/>
              <a:t>3 ученик: «Я считаю, что причиной сокращения числа моллюсков является употребление в пищу многими животными и человеком». </a:t>
            </a:r>
          </a:p>
          <a:p>
            <a:pPr marL="0" indent="0">
              <a:buNone/>
            </a:pPr>
            <a:r>
              <a:rPr lang="ru-RU" dirty="0" smtClean="0"/>
              <a:t>4 ученик: «Я думаю, что такое защитное приспособление как прочная раковина оказывается несовершенным перед ядовитыми химическими веществами, попадающими в водоем».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Вопрос: Кто прав в споре? Ответ обоснуйте.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316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55012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 smtClean="0"/>
              <a:t>5.Задания, на понимание методов научного исследования</a:t>
            </a:r>
          </a:p>
          <a:p>
            <a:pPr marL="0" indent="0">
              <a:buNone/>
            </a:pPr>
            <a:r>
              <a:rPr lang="ru-RU" sz="1800" dirty="0" smtClean="0"/>
              <a:t>На пример задания о ходе эксперимента демонстрирующего  испарение воды растением. 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 </a:t>
            </a: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56792"/>
            <a:ext cx="5832648" cy="433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1425</Words>
  <Application>Microsoft Office PowerPoint</Application>
  <PresentationFormat>Экран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Развитие функциональной грамотности на уроках биологии с учетом требований новых ФГОС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функциональной грамотности на уроках биологии с учетом требований новых ФГОС</dc:title>
  <dc:creator>Atonio</dc:creator>
  <cp:lastModifiedBy>user</cp:lastModifiedBy>
  <cp:revision>8</cp:revision>
  <dcterms:created xsi:type="dcterms:W3CDTF">2023-03-25T09:11:07Z</dcterms:created>
  <dcterms:modified xsi:type="dcterms:W3CDTF">2023-03-27T05:58:43Z</dcterms:modified>
</cp:coreProperties>
</file>